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</p:sldIdLst>
  <p:sldSz cx="9753600" cy="7315200"/>
  <p:notesSz cx="6858000" cy="9144000"/>
  <p:embeddedFontLst>
    <p:embeddedFont>
      <p:font typeface="Open Sans Extra Bold" charset="1" panose="020B0906030804020204"/>
      <p:regular r:id="rId6"/>
    </p:embeddedFont>
    <p:embeddedFont>
      <p:font typeface="Open Sans Extra Bold Italics" charset="1" panose="020B0906030804020204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Cooper Hewitt" charset="1" panose="00000000000000000000"/>
      <p:regular r:id="rId12"/>
    </p:embeddedFont>
    <p:embeddedFont>
      <p:font typeface="Cooper Hewitt Bold" charset="1" panose="00000000000000000000"/>
      <p:regular r:id="rId13"/>
    </p:embeddedFont>
    <p:embeddedFont>
      <p:font typeface="Cooper Hewitt Italics" charset="1" panose="00000000000000000000"/>
      <p:regular r:id="rId14"/>
    </p:embeddedFont>
    <p:embeddedFont>
      <p:font typeface="Cooper Hewitt Bold Italics" charset="1" panose="00000000000000000000"/>
      <p:regular r:id="rId15"/>
    </p:embeddedFont>
    <p:embeddedFont>
      <p:font typeface="Cooper Hewitt Thin" charset="1" panose="00000000000000000000"/>
      <p:regular r:id="rId16"/>
    </p:embeddedFont>
    <p:embeddedFont>
      <p:font typeface="Cooper Hewitt Thin Italics" charset="1" panose="00000000000000000000"/>
      <p:regular r:id="rId17"/>
    </p:embeddedFont>
    <p:embeddedFont>
      <p:font typeface="Cooper Hewitt Light" charset="1" panose="00000000000000000000"/>
      <p:regular r:id="rId18"/>
    </p:embeddedFont>
    <p:embeddedFont>
      <p:font typeface="Cooper Hewitt Light Italics" charset="1" panose="00000000000000000000"/>
      <p:regular r:id="rId19"/>
    </p:embeddedFont>
    <p:embeddedFont>
      <p:font typeface="Cooper Hewitt Heavy" charset="1" panose="00000000000000000000"/>
      <p:regular r:id="rId20"/>
    </p:embeddedFont>
    <p:embeddedFont>
      <p:font typeface="Cooper Hewitt Heavy Italics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753600" cy="7315200"/>
          </a:xfrm>
          <a:custGeom>
            <a:avLst/>
            <a:gdLst/>
            <a:ahLst/>
            <a:cxnLst/>
            <a:rect r="r" b="b" t="t" l="l"/>
            <a:pathLst>
              <a:path h="7315200" w="97536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179" t="0" r="-617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3512" y="513347"/>
            <a:ext cx="8905456" cy="6288624"/>
          </a:xfrm>
          <a:custGeom>
            <a:avLst/>
            <a:gdLst/>
            <a:ahLst/>
            <a:cxnLst/>
            <a:rect r="r" b="b" t="t" l="l"/>
            <a:pathLst>
              <a:path h="6288624" w="8905456">
                <a:moveTo>
                  <a:pt x="0" y="0"/>
                </a:moveTo>
                <a:lnTo>
                  <a:pt x="8905456" y="0"/>
                </a:lnTo>
                <a:lnTo>
                  <a:pt x="8905456" y="6288624"/>
                </a:lnTo>
                <a:lnTo>
                  <a:pt x="0" y="62886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806" r="0" b="-2080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6368" y="2360340"/>
            <a:ext cx="7701201" cy="2851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9"/>
              </a:lnSpc>
            </a:pPr>
            <a:r>
              <a:rPr lang="en-US" sz="8294" spc="-165">
                <a:solidFill>
                  <a:srgbClr val="222222"/>
                </a:solidFill>
                <a:latin typeface="Open Sans Extra Bold"/>
              </a:rPr>
              <a:t>Introducción al trading algorítmico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7767" y="5874288"/>
            <a:ext cx="6498404" cy="274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2"/>
              </a:lnSpc>
            </a:pPr>
            <a:r>
              <a:rPr lang="en-US" sz="1843" spc="350">
                <a:solidFill>
                  <a:srgbClr val="222222"/>
                </a:solidFill>
                <a:latin typeface="Cooper Hewitt"/>
              </a:rPr>
              <a:t>DICIEMBRE 2023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27767" y="1627037"/>
            <a:ext cx="6477000" cy="264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3"/>
              </a:lnSpc>
            </a:pPr>
            <a:r>
              <a:rPr lang="en-US" sz="1811" spc="344">
                <a:solidFill>
                  <a:srgbClr val="222222"/>
                </a:solidFill>
                <a:latin typeface="Cooper Hewitt Bold"/>
              </a:rPr>
              <a:t>MELISA MESSA - AMAIKÉ GOPAR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E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9050" y="-19050"/>
            <a:ext cx="9791700" cy="7353300"/>
            <a:chOff x="0" y="0"/>
            <a:chExt cx="13055600" cy="98044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5640" t="0" r="5640" b="0"/>
            <a:stretch>
              <a:fillRect/>
            </a:stretch>
          </p:blipFill>
          <p:spPr>
            <a:xfrm flipH="false" flipV="false">
              <a:off x="0" y="0"/>
              <a:ext cx="13055600" cy="98044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423512" y="513347"/>
            <a:ext cx="8905456" cy="6288624"/>
          </a:xfrm>
          <a:custGeom>
            <a:avLst/>
            <a:gdLst/>
            <a:ahLst/>
            <a:cxnLst/>
            <a:rect r="r" b="b" t="t" l="l"/>
            <a:pathLst>
              <a:path h="6288624" w="8905456">
                <a:moveTo>
                  <a:pt x="0" y="0"/>
                </a:moveTo>
                <a:lnTo>
                  <a:pt x="8905456" y="0"/>
                </a:lnTo>
                <a:lnTo>
                  <a:pt x="8905456" y="6288624"/>
                </a:lnTo>
                <a:lnTo>
                  <a:pt x="0" y="62886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806" r="0" b="-2080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473151" y="988098"/>
            <a:ext cx="4806177" cy="2961807"/>
          </a:xfrm>
          <a:custGeom>
            <a:avLst/>
            <a:gdLst/>
            <a:ahLst/>
            <a:cxnLst/>
            <a:rect r="r" b="b" t="t" l="l"/>
            <a:pathLst>
              <a:path h="2961807" w="4806177">
                <a:moveTo>
                  <a:pt x="0" y="0"/>
                </a:moveTo>
                <a:lnTo>
                  <a:pt x="4806177" y="0"/>
                </a:lnTo>
                <a:lnTo>
                  <a:pt x="4806177" y="2961807"/>
                </a:lnTo>
                <a:lnTo>
                  <a:pt x="0" y="29618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487156" y="4105889"/>
            <a:ext cx="6498265" cy="2477791"/>
            <a:chOff x="0" y="0"/>
            <a:chExt cx="8664353" cy="330372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28600"/>
              <a:ext cx="8648700" cy="23229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75"/>
                </a:lnSpc>
              </a:pPr>
              <a:r>
                <a:rPr lang="en-US" sz="7244" spc="-144">
                  <a:solidFill>
                    <a:srgbClr val="222222"/>
                  </a:solidFill>
                  <a:latin typeface="Open Sans Extra Bold"/>
                </a:rPr>
                <a:t>MUCHAS GRACIAS 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937141"/>
              <a:ext cx="8664353" cy="3665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22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E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253" y="-20253"/>
            <a:ext cx="9819700" cy="2736266"/>
            <a:chOff x="0" y="0"/>
            <a:chExt cx="13092933" cy="364835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9550" r="0" b="39550"/>
            <a:stretch>
              <a:fillRect/>
            </a:stretch>
          </p:blipFill>
          <p:spPr>
            <a:xfrm flipH="false" flipV="false">
              <a:off x="0" y="0"/>
              <a:ext cx="13092933" cy="364835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627767" y="992888"/>
            <a:ext cx="6486525" cy="100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9"/>
              </a:lnSpc>
            </a:pPr>
            <a:r>
              <a:rPr lang="en-US" sz="8294" spc="-165">
                <a:solidFill>
                  <a:srgbClr val="FFE171"/>
                </a:solidFill>
                <a:latin typeface="Open Sans Extra Bold"/>
              </a:rPr>
              <a:t>Resumen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4931" y="3095865"/>
            <a:ext cx="7869330" cy="3641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2197" spc="43">
                <a:solidFill>
                  <a:srgbClr val="222222"/>
                </a:solidFill>
                <a:latin typeface="Cooper Hewitt"/>
              </a:rPr>
              <a:t>En nuestra estrategia de trading algorítmico, nos enfocamos en aprovechar la potencia del patrón técnico "Tres Soldados Blancos" para identificar oportunidades de compra y combinamos el RSI y las Bandas de Bollinger para realizar decisiones de venta. </a:t>
            </a:r>
          </a:p>
          <a:p>
            <a:pPr algn="ctr">
              <a:lnSpc>
                <a:spcPts val="3625"/>
              </a:lnSpc>
            </a:pPr>
            <a:r>
              <a:rPr lang="en-US" sz="2197" spc="43">
                <a:solidFill>
                  <a:srgbClr val="222222"/>
                </a:solidFill>
                <a:latin typeface="Cooper Hewitt"/>
              </a:rPr>
              <a:t>Además se busca cerrar las posiciones siempre y cuando sea favorecedor, simplificando y maximizando nuestras acciones en el mercado.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E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253" y="-20253"/>
            <a:ext cx="2233909" cy="7368700"/>
            <a:chOff x="0" y="0"/>
            <a:chExt cx="2978546" cy="982493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9900" t="0" r="39900" b="0"/>
            <a:stretch>
              <a:fillRect/>
            </a:stretch>
          </p:blipFill>
          <p:spPr>
            <a:xfrm flipH="false" flipV="false">
              <a:off x="0" y="0"/>
              <a:ext cx="2978546" cy="9824934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2444174" y="5555332"/>
            <a:ext cx="7141358" cy="223727"/>
          </a:xfrm>
          <a:custGeom>
            <a:avLst/>
            <a:gdLst/>
            <a:ahLst/>
            <a:cxnLst/>
            <a:rect r="r" b="b" t="t" l="l"/>
            <a:pathLst>
              <a:path h="223727" w="7141358">
                <a:moveTo>
                  <a:pt x="0" y="0"/>
                </a:moveTo>
                <a:lnTo>
                  <a:pt x="7141358" y="0"/>
                </a:lnTo>
                <a:lnTo>
                  <a:pt x="7141358" y="223726"/>
                </a:lnTo>
                <a:lnTo>
                  <a:pt x="0" y="2237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444174" y="6218383"/>
            <a:ext cx="7141358" cy="523649"/>
          </a:xfrm>
          <a:custGeom>
            <a:avLst/>
            <a:gdLst/>
            <a:ahLst/>
            <a:cxnLst/>
            <a:rect r="r" b="b" t="t" l="l"/>
            <a:pathLst>
              <a:path h="523649" w="7141358">
                <a:moveTo>
                  <a:pt x="0" y="0"/>
                </a:moveTo>
                <a:lnTo>
                  <a:pt x="7141358" y="0"/>
                </a:lnTo>
                <a:lnTo>
                  <a:pt x="7141358" y="523649"/>
                </a:lnTo>
                <a:lnTo>
                  <a:pt x="0" y="5236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44174" y="864870"/>
            <a:ext cx="5476875" cy="505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19"/>
              </a:lnSpc>
            </a:pPr>
            <a:r>
              <a:rPr lang="en-US" sz="4226" spc="-84">
                <a:solidFill>
                  <a:srgbClr val="222222"/>
                </a:solidFill>
                <a:latin typeface="Open Sans Extra Bold"/>
              </a:rPr>
              <a:t>Bandas de Bollinger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59879" y="1533222"/>
            <a:ext cx="6509947" cy="3735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299037" indent="-149519" lvl="1">
              <a:lnSpc>
                <a:spcPts val="2988"/>
              </a:lnSpc>
              <a:buFont typeface="Arial"/>
              <a:buChar char="•"/>
            </a:pPr>
            <a:r>
              <a:rPr lang="en-US" sz="1811" spc="36">
                <a:solidFill>
                  <a:srgbClr val="222222"/>
                </a:solidFill>
                <a:latin typeface="Cooper Hewitt"/>
              </a:rPr>
              <a:t>Consiste en una banda central,  media móvil simple, y dos bandas exteriores que representan la desviación estándar.</a:t>
            </a:r>
          </a:p>
          <a:p>
            <a:pPr>
              <a:lnSpc>
                <a:spcPts val="2988"/>
              </a:lnSpc>
            </a:pPr>
          </a:p>
          <a:p>
            <a:pPr marL="299037" indent="-149519" lvl="1">
              <a:lnSpc>
                <a:spcPts val="2988"/>
              </a:lnSpc>
              <a:buFont typeface="Arial"/>
              <a:buChar char="•"/>
            </a:pPr>
            <a:r>
              <a:rPr lang="en-US" sz="1811" spc="36">
                <a:solidFill>
                  <a:srgbClr val="222222"/>
                </a:solidFill>
                <a:latin typeface="Cooper Hewitt"/>
              </a:rPr>
              <a:t>Las bandas son utilizadas para identificar posibles niveles de sobrecompra, cuando los precios son cercanos a la banda superior, o sobreventa, precios cercanos a la banda inferior. </a:t>
            </a:r>
          </a:p>
          <a:p>
            <a:pPr>
              <a:lnSpc>
                <a:spcPts val="2988"/>
              </a:lnSpc>
            </a:pPr>
          </a:p>
          <a:p>
            <a:pPr marL="299037" indent="-149519" lvl="1">
              <a:lnSpc>
                <a:spcPts val="2988"/>
              </a:lnSpc>
              <a:buFont typeface="Arial"/>
              <a:buChar char="•"/>
            </a:pPr>
            <a:r>
              <a:rPr lang="en-US" sz="1811" spc="36">
                <a:solidFill>
                  <a:srgbClr val="222222"/>
                </a:solidFill>
                <a:latin typeface="Cooper Hewitt"/>
              </a:rPr>
              <a:t>En la estrategia desarrollada, este indicador se utiliza para vender cuando hay sobrecompra</a:t>
            </a:r>
            <a:r>
              <a:rPr lang="en-US" sz="1811" spc="36">
                <a:solidFill>
                  <a:srgbClr val="222222"/>
                </a:solidFill>
                <a:latin typeface="Cooper Hewitt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E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253" y="-20253"/>
            <a:ext cx="2233909" cy="7368700"/>
            <a:chOff x="0" y="0"/>
            <a:chExt cx="2978546" cy="982493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9900" t="0" r="39900" b="0"/>
            <a:stretch>
              <a:fillRect/>
            </a:stretch>
          </p:blipFill>
          <p:spPr>
            <a:xfrm flipH="false" flipV="false">
              <a:off x="0" y="0"/>
              <a:ext cx="2978546" cy="9824934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7901166" y="1717212"/>
            <a:ext cx="1346075" cy="2177766"/>
            <a:chOff x="0" y="0"/>
            <a:chExt cx="1794766" cy="2903688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1039162"/>
              <a:ext cx="498327" cy="1608407"/>
              <a:chOff x="0" y="0"/>
              <a:chExt cx="186204" cy="600993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86204" cy="600993"/>
              </a:xfrm>
              <a:custGeom>
                <a:avLst/>
                <a:gdLst/>
                <a:ahLst/>
                <a:cxnLst/>
                <a:rect r="r" b="b" t="t" l="l"/>
                <a:pathLst>
                  <a:path h="600993" w="186204">
                    <a:moveTo>
                      <a:pt x="0" y="0"/>
                    </a:moveTo>
                    <a:lnTo>
                      <a:pt x="186204" y="0"/>
                    </a:lnTo>
                    <a:lnTo>
                      <a:pt x="186204" y="600993"/>
                    </a:lnTo>
                    <a:lnTo>
                      <a:pt x="0" y="600993"/>
                    </a:lnTo>
                    <a:close/>
                  </a:path>
                </a:pathLst>
              </a:custGeom>
              <a:solidFill>
                <a:srgbClr val="2FD158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57150"/>
                <a:ext cx="186204" cy="6581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282"/>
                  </a:lnSpc>
                </a:pPr>
              </a:p>
            </p:txBody>
          </p:sp>
        </p:grpSp>
        <p:sp>
          <p:nvSpPr>
            <p:cNvPr name="AutoShape 8" id="8"/>
            <p:cNvSpPr/>
            <p:nvPr/>
          </p:nvSpPr>
          <p:spPr>
            <a:xfrm flipH="true" flipV="true">
              <a:off x="249164" y="758040"/>
              <a:ext cx="0" cy="2145648"/>
            </a:xfrm>
            <a:prstGeom prst="line">
              <a:avLst/>
            </a:prstGeom>
            <a:ln cap="flat" w="66089">
              <a:solidFill>
                <a:srgbClr val="2FD158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9" id="9"/>
            <p:cNvGrpSpPr/>
            <p:nvPr/>
          </p:nvGrpSpPr>
          <p:grpSpPr>
            <a:xfrm rot="0">
              <a:off x="647052" y="601616"/>
              <a:ext cx="498327" cy="1608407"/>
              <a:chOff x="0" y="0"/>
              <a:chExt cx="186204" cy="60099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86204" cy="600993"/>
              </a:xfrm>
              <a:custGeom>
                <a:avLst/>
                <a:gdLst/>
                <a:ahLst/>
                <a:cxnLst/>
                <a:rect r="r" b="b" t="t" l="l"/>
                <a:pathLst>
                  <a:path h="600993" w="186204">
                    <a:moveTo>
                      <a:pt x="0" y="0"/>
                    </a:moveTo>
                    <a:lnTo>
                      <a:pt x="186204" y="0"/>
                    </a:lnTo>
                    <a:lnTo>
                      <a:pt x="186204" y="600993"/>
                    </a:lnTo>
                    <a:lnTo>
                      <a:pt x="0" y="600993"/>
                    </a:lnTo>
                    <a:close/>
                  </a:path>
                </a:pathLst>
              </a:custGeom>
              <a:solidFill>
                <a:srgbClr val="2FD158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57150"/>
                <a:ext cx="186204" cy="6581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282"/>
                  </a:lnSpc>
                </a:pPr>
              </a:p>
            </p:txBody>
          </p:sp>
        </p:grpSp>
        <p:sp>
          <p:nvSpPr>
            <p:cNvPr name="AutoShape 12" id="12"/>
            <p:cNvSpPr/>
            <p:nvPr/>
          </p:nvSpPr>
          <p:spPr>
            <a:xfrm flipH="true" flipV="true">
              <a:off x="896216" y="320494"/>
              <a:ext cx="0" cy="2145648"/>
            </a:xfrm>
            <a:prstGeom prst="line">
              <a:avLst/>
            </a:prstGeom>
            <a:ln cap="flat" w="66089">
              <a:solidFill>
                <a:srgbClr val="2FD158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13" id="13"/>
            <p:cNvGrpSpPr/>
            <p:nvPr/>
          </p:nvGrpSpPr>
          <p:grpSpPr>
            <a:xfrm rot="0">
              <a:off x="1296439" y="281122"/>
              <a:ext cx="498327" cy="1608407"/>
              <a:chOff x="0" y="0"/>
              <a:chExt cx="186204" cy="600993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86204" cy="600993"/>
              </a:xfrm>
              <a:custGeom>
                <a:avLst/>
                <a:gdLst/>
                <a:ahLst/>
                <a:cxnLst/>
                <a:rect r="r" b="b" t="t" l="l"/>
                <a:pathLst>
                  <a:path h="600993" w="186204">
                    <a:moveTo>
                      <a:pt x="0" y="0"/>
                    </a:moveTo>
                    <a:lnTo>
                      <a:pt x="186204" y="0"/>
                    </a:lnTo>
                    <a:lnTo>
                      <a:pt x="186204" y="600993"/>
                    </a:lnTo>
                    <a:lnTo>
                      <a:pt x="0" y="600993"/>
                    </a:lnTo>
                    <a:close/>
                  </a:path>
                </a:pathLst>
              </a:custGeom>
              <a:solidFill>
                <a:srgbClr val="2FD158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57150"/>
                <a:ext cx="186204" cy="6581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282"/>
                  </a:lnSpc>
                </a:pPr>
              </a:p>
            </p:txBody>
          </p:sp>
        </p:grpSp>
        <p:sp>
          <p:nvSpPr>
            <p:cNvPr name="AutoShape 16" id="16"/>
            <p:cNvSpPr/>
            <p:nvPr/>
          </p:nvSpPr>
          <p:spPr>
            <a:xfrm flipH="true" flipV="true">
              <a:off x="1545603" y="0"/>
              <a:ext cx="0" cy="2145648"/>
            </a:xfrm>
            <a:prstGeom prst="line">
              <a:avLst/>
            </a:prstGeom>
            <a:ln cap="flat" w="66089">
              <a:solidFill>
                <a:srgbClr val="2FD158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506359" y="4399820"/>
            <a:ext cx="8740881" cy="2388987"/>
          </a:xfrm>
          <a:custGeom>
            <a:avLst/>
            <a:gdLst/>
            <a:ahLst/>
            <a:cxnLst/>
            <a:rect r="r" b="b" t="t" l="l"/>
            <a:pathLst>
              <a:path h="2388987" w="8740881">
                <a:moveTo>
                  <a:pt x="0" y="0"/>
                </a:moveTo>
                <a:lnTo>
                  <a:pt x="8740882" y="0"/>
                </a:lnTo>
                <a:lnTo>
                  <a:pt x="8740882" y="2388987"/>
                </a:lnTo>
                <a:lnTo>
                  <a:pt x="0" y="23889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496759" y="1433864"/>
            <a:ext cx="5255800" cy="2620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299037" indent="-149519" lvl="1">
              <a:lnSpc>
                <a:spcPts val="2988"/>
              </a:lnSpc>
              <a:buFont typeface="Arial"/>
              <a:buChar char="•"/>
            </a:pPr>
            <a:r>
              <a:rPr lang="en-US" sz="1811" spc="36">
                <a:solidFill>
                  <a:srgbClr val="222222"/>
                </a:solidFill>
                <a:latin typeface="Cooper Hewitt"/>
              </a:rPr>
              <a:t>El patrón de Tres Soldados Blancos consta de tres velas alcistas consecutivas.</a:t>
            </a:r>
          </a:p>
          <a:p>
            <a:pPr marL="299037" indent="-149519" lvl="1">
              <a:lnSpc>
                <a:spcPts val="2988"/>
              </a:lnSpc>
              <a:buFont typeface="Arial"/>
              <a:buChar char="•"/>
            </a:pPr>
            <a:r>
              <a:rPr lang="en-US" sz="1811" spc="36">
                <a:solidFill>
                  <a:srgbClr val="222222"/>
                </a:solidFill>
                <a:latin typeface="Cooper Hewitt"/>
              </a:rPr>
              <a:t>Cada vela tiene un cuerpo grande y cierra cerca de su máximo, lo que indica una presión de compra constante durante cada período.</a:t>
            </a:r>
          </a:p>
          <a:p>
            <a:pPr marL="299037" indent="-149519" lvl="1">
              <a:lnSpc>
                <a:spcPts val="2988"/>
              </a:lnSpc>
              <a:buFont typeface="Arial"/>
              <a:buChar char="•"/>
            </a:pPr>
            <a:r>
              <a:rPr lang="en-US" sz="1811" spc="36">
                <a:solidFill>
                  <a:srgbClr val="222222"/>
                </a:solidFill>
                <a:latin typeface="Cooper Hewitt"/>
              </a:rPr>
              <a:t>Cada vela abre y cierra mas arriba que la apertura y el cierre de la vela alcista anterior.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496759" y="864870"/>
            <a:ext cx="6525321" cy="505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19"/>
              </a:lnSpc>
            </a:pPr>
            <a:r>
              <a:rPr lang="en-US" sz="4226" spc="-84">
                <a:solidFill>
                  <a:srgbClr val="222222"/>
                </a:solidFill>
                <a:latin typeface="Open Sans Extra Bold"/>
              </a:rPr>
              <a:t>Tres soldados blancos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E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44205" y="1537426"/>
            <a:ext cx="6837759" cy="3735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299037" indent="-149519" lvl="1">
              <a:lnSpc>
                <a:spcPts val="2988"/>
              </a:lnSpc>
              <a:buFont typeface="Arial"/>
              <a:buChar char="•"/>
            </a:pPr>
            <a:r>
              <a:rPr lang="en-US" sz="1811" spc="36">
                <a:solidFill>
                  <a:srgbClr val="222222"/>
                </a:solidFill>
                <a:latin typeface="Cooper Hewitt"/>
              </a:rPr>
              <a:t>Compara la fuerza del instrumento cuando sube respecto de cuando baja.</a:t>
            </a:r>
          </a:p>
          <a:p>
            <a:pPr>
              <a:lnSpc>
                <a:spcPts val="2988"/>
              </a:lnSpc>
            </a:pPr>
          </a:p>
          <a:p>
            <a:pPr marL="299037" indent="-149519" lvl="1">
              <a:lnSpc>
                <a:spcPts val="2988"/>
              </a:lnSpc>
              <a:buFont typeface="Arial"/>
              <a:buChar char="•"/>
            </a:pPr>
            <a:r>
              <a:rPr lang="en-US" sz="1811" spc="36">
                <a:solidFill>
                  <a:srgbClr val="222222"/>
                </a:solidFill>
                <a:latin typeface="Cooper Hewitt"/>
              </a:rPr>
              <a:t>Los valores por encima de 70 son un indicativo de sobrecompra. Mientras que los valores por debajo de 30 son un indicativo de sobreventa.</a:t>
            </a:r>
          </a:p>
          <a:p>
            <a:pPr>
              <a:lnSpc>
                <a:spcPts val="2988"/>
              </a:lnSpc>
            </a:pPr>
          </a:p>
          <a:p>
            <a:pPr marL="299037" indent="-149519" lvl="1">
              <a:lnSpc>
                <a:spcPts val="2988"/>
              </a:lnSpc>
              <a:buFont typeface="Arial"/>
              <a:buChar char="•"/>
            </a:pPr>
            <a:r>
              <a:rPr lang="en-US" sz="1811" spc="36">
                <a:solidFill>
                  <a:srgbClr val="222222"/>
                </a:solidFill>
                <a:latin typeface="Cooper Hewitt"/>
              </a:rPr>
              <a:t>En la estrategia desarrollada, este indicador se utiliza para vender cuando hay sobrecompra. La condición se utiliza en conjunto con el indicador Bandas de Bollinger.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20253" y="-20253"/>
            <a:ext cx="2233909" cy="7368700"/>
            <a:chOff x="0" y="0"/>
            <a:chExt cx="2978546" cy="9824934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39900" t="0" r="39900" b="0"/>
            <a:stretch>
              <a:fillRect/>
            </a:stretch>
          </p:blipFill>
          <p:spPr>
            <a:xfrm flipH="false" flipV="false">
              <a:off x="0" y="0"/>
              <a:ext cx="2978546" cy="9824934"/>
            </a:xfrm>
            <a:prstGeom prst="rect">
              <a:avLst/>
            </a:prstGeom>
          </p:spPr>
        </p:pic>
      </p:grpSp>
      <p:sp>
        <p:nvSpPr>
          <p:cNvPr name="Freeform 5" id="5"/>
          <p:cNvSpPr/>
          <p:nvPr/>
        </p:nvSpPr>
        <p:spPr>
          <a:xfrm flipH="false" flipV="false" rot="0">
            <a:off x="2469568" y="5745843"/>
            <a:ext cx="7147949" cy="322811"/>
          </a:xfrm>
          <a:custGeom>
            <a:avLst/>
            <a:gdLst/>
            <a:ahLst/>
            <a:cxnLst/>
            <a:rect r="r" b="b" t="t" l="l"/>
            <a:pathLst>
              <a:path h="322811" w="7147949">
                <a:moveTo>
                  <a:pt x="0" y="0"/>
                </a:moveTo>
                <a:lnTo>
                  <a:pt x="7147949" y="0"/>
                </a:lnTo>
                <a:lnTo>
                  <a:pt x="7147949" y="322811"/>
                </a:lnTo>
                <a:lnTo>
                  <a:pt x="0" y="3228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469568" y="6363929"/>
            <a:ext cx="7147949" cy="510024"/>
          </a:xfrm>
          <a:custGeom>
            <a:avLst/>
            <a:gdLst/>
            <a:ahLst/>
            <a:cxnLst/>
            <a:rect r="r" b="b" t="t" l="l"/>
            <a:pathLst>
              <a:path h="510024" w="7147949">
                <a:moveTo>
                  <a:pt x="0" y="0"/>
                </a:moveTo>
                <a:lnTo>
                  <a:pt x="7147949" y="0"/>
                </a:lnTo>
                <a:lnTo>
                  <a:pt x="7147949" y="510024"/>
                </a:lnTo>
                <a:lnTo>
                  <a:pt x="0" y="5100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469568" y="864870"/>
            <a:ext cx="5476875" cy="505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19"/>
              </a:lnSpc>
            </a:pPr>
            <a:r>
              <a:rPr lang="en-US" sz="4226" spc="-84">
                <a:solidFill>
                  <a:srgbClr val="222222"/>
                </a:solidFill>
                <a:latin typeface="Open Sans Extra Bold"/>
              </a:rPr>
              <a:t>RSI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E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253" y="-20253"/>
            <a:ext cx="9819700" cy="2116730"/>
            <a:chOff x="0" y="0"/>
            <a:chExt cx="13092933" cy="282230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1916" r="0" b="41916"/>
            <a:stretch>
              <a:fillRect/>
            </a:stretch>
          </p:blipFill>
          <p:spPr>
            <a:xfrm flipH="false" flipV="false">
              <a:off x="0" y="0"/>
              <a:ext cx="13092933" cy="2822306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568803" y="2765006"/>
            <a:ext cx="8615994" cy="3510059"/>
          </a:xfrm>
          <a:custGeom>
            <a:avLst/>
            <a:gdLst/>
            <a:ahLst/>
            <a:cxnLst/>
            <a:rect r="r" b="b" t="t" l="l"/>
            <a:pathLst>
              <a:path h="3510059" w="8615994">
                <a:moveTo>
                  <a:pt x="0" y="0"/>
                </a:moveTo>
                <a:lnTo>
                  <a:pt x="8615994" y="0"/>
                </a:lnTo>
                <a:lnTo>
                  <a:pt x="8615994" y="3510060"/>
                </a:lnTo>
                <a:lnTo>
                  <a:pt x="0" y="35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12" t="0" r="-529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00262" y="845820"/>
            <a:ext cx="5553075" cy="432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87"/>
              </a:lnSpc>
            </a:pPr>
            <a:r>
              <a:rPr lang="en-US" sz="3622" spc="-72">
                <a:solidFill>
                  <a:srgbClr val="FFE171"/>
                </a:solidFill>
                <a:latin typeface="Open Sans Extra Bold"/>
              </a:rPr>
              <a:t>Operaciones realizadas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459480" y="1297933"/>
            <a:ext cx="5562600" cy="391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88"/>
              </a:lnSpc>
            </a:pPr>
            <a:r>
              <a:rPr lang="en-US" sz="1811" spc="36">
                <a:solidFill>
                  <a:srgbClr val="FFFFFF"/>
                </a:solidFill>
                <a:latin typeface="Cooper Hewitt"/>
              </a:rPr>
              <a:t>(01/01/1995  -  31/12/2014)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E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253" y="-20253"/>
            <a:ext cx="9819700" cy="2116730"/>
            <a:chOff x="0" y="0"/>
            <a:chExt cx="13092933" cy="282230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1916" r="0" b="41916"/>
            <a:stretch>
              <a:fillRect/>
            </a:stretch>
          </p:blipFill>
          <p:spPr>
            <a:xfrm flipH="false" flipV="false">
              <a:off x="0" y="0"/>
              <a:ext cx="13092933" cy="2822306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747957" y="2417785"/>
            <a:ext cx="8283280" cy="4165895"/>
          </a:xfrm>
          <a:custGeom>
            <a:avLst/>
            <a:gdLst/>
            <a:ahLst/>
            <a:cxnLst/>
            <a:rect r="r" b="b" t="t" l="l"/>
            <a:pathLst>
              <a:path h="4165895" w="8283280">
                <a:moveTo>
                  <a:pt x="0" y="0"/>
                </a:moveTo>
                <a:lnTo>
                  <a:pt x="8283279" y="0"/>
                </a:lnTo>
                <a:lnTo>
                  <a:pt x="8283279" y="4165895"/>
                </a:lnTo>
                <a:lnTo>
                  <a:pt x="0" y="4165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957135" y="6726555"/>
            <a:ext cx="5864923" cy="431366"/>
          </a:xfrm>
          <a:custGeom>
            <a:avLst/>
            <a:gdLst/>
            <a:ahLst/>
            <a:cxnLst/>
            <a:rect r="r" b="b" t="t" l="l"/>
            <a:pathLst>
              <a:path h="431366" w="5864923">
                <a:moveTo>
                  <a:pt x="0" y="0"/>
                </a:moveTo>
                <a:lnTo>
                  <a:pt x="5864923" y="0"/>
                </a:lnTo>
                <a:lnTo>
                  <a:pt x="5864923" y="431366"/>
                </a:lnTo>
                <a:lnTo>
                  <a:pt x="0" y="4313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47329" y="845820"/>
            <a:ext cx="7084534" cy="432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87"/>
              </a:lnSpc>
            </a:pPr>
            <a:r>
              <a:rPr lang="en-US" sz="3622" spc="-72">
                <a:solidFill>
                  <a:srgbClr val="FFE171"/>
                </a:solidFill>
                <a:latin typeface="Open Sans Extra Bold"/>
              </a:rPr>
              <a:t>Operación de compra - venta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59480" y="1297933"/>
            <a:ext cx="5562600" cy="391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88"/>
              </a:lnSpc>
            </a:pPr>
            <a:r>
              <a:rPr lang="en-US" sz="1811" spc="36">
                <a:solidFill>
                  <a:srgbClr val="FFFFFF"/>
                </a:solidFill>
                <a:latin typeface="Cooper Hewitt"/>
              </a:rPr>
              <a:t>(12/11/2014  -  19/12/2014)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FE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4089" y="3336269"/>
            <a:ext cx="8885422" cy="1375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4"/>
              </a:lnSpc>
            </a:pPr>
            <a:r>
              <a:rPr lang="en-US" sz="11357" spc="-227">
                <a:solidFill>
                  <a:srgbClr val="222222"/>
                </a:solidFill>
                <a:latin typeface="Open Sans Extra Bold"/>
              </a:rPr>
              <a:t>$ 100.000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96643" y="1291955"/>
            <a:ext cx="6960313" cy="1108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6"/>
              </a:lnSpc>
            </a:pPr>
            <a:r>
              <a:rPr lang="en-US" sz="3243" spc="616">
                <a:solidFill>
                  <a:srgbClr val="222222"/>
                </a:solidFill>
                <a:latin typeface="Cooper Hewitt"/>
              </a:rPr>
              <a:t>VALOR INICIAL DE PORTAFOLIO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96643" y="5228685"/>
            <a:ext cx="6960313" cy="356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1943" spc="369">
                <a:solidFill>
                  <a:srgbClr val="222222"/>
                </a:solidFill>
                <a:latin typeface="Cooper Hewitt"/>
              </a:rPr>
              <a:t>COMISIÓN = 0.001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FE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4089" y="3338373"/>
            <a:ext cx="8885422" cy="1375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4"/>
              </a:lnSpc>
            </a:pPr>
            <a:r>
              <a:rPr lang="en-US" sz="11357" spc="-227">
                <a:solidFill>
                  <a:srgbClr val="222222"/>
                </a:solidFill>
                <a:latin typeface="Open Sans Extra Bold"/>
              </a:rPr>
              <a:t>$ 951.258,91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96643" y="1291955"/>
            <a:ext cx="6960313" cy="1108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6"/>
              </a:lnSpc>
            </a:pPr>
            <a:r>
              <a:rPr lang="en-US" sz="3243" spc="616">
                <a:solidFill>
                  <a:srgbClr val="222222"/>
                </a:solidFill>
                <a:latin typeface="Cooper Hewitt"/>
              </a:rPr>
              <a:t>VALOR FINAL DE PORTAFOLIO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DAF1qhroWNc</dc:identifier>
  <dcterms:modified xsi:type="dcterms:W3CDTF">2011-08-01T06:04:30Z</dcterms:modified>
  <cp:revision>1</cp:revision>
  <dc:title>Presentacion-Trading</dc:title>
</cp:coreProperties>
</file>

<file path=docProps/thumbnail.jpeg>
</file>